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250" y="588"/>
      </p:cViewPr>
      <p:guideLst>
        <p:guide orient="horz" pos="2160"/>
        <p:guide orient="horz" pos="3120"/>
        <p:guide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2020-11-28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6.jpeg"/><Relationship Id="rId18" Type="http://schemas.openxmlformats.org/officeDocument/2006/relationships/image" Target="../media/image21.jpeg"/><Relationship Id="rId3" Type="http://schemas.openxmlformats.org/officeDocument/2006/relationships/image" Target="../media/image6.jpe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jpeg"/><Relationship Id="rId2" Type="http://schemas.openxmlformats.org/officeDocument/2006/relationships/image" Target="../media/image5.jpe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5" Type="http://schemas.openxmlformats.org/officeDocument/2006/relationships/image" Target="../media/image18.jpeg"/><Relationship Id="rId10" Type="http://schemas.openxmlformats.org/officeDocument/2006/relationships/image" Target="../media/image13.jpeg"/><Relationship Id="rId19" Type="http://schemas.openxmlformats.org/officeDocument/2006/relationships/image" Target="../media/image22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7.jpeg"/><Relationship Id="rId22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56792" y="66672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/>
              <a:t>光声互耦成像系统</a:t>
            </a:r>
            <a:endParaRPr lang="zh-CN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604" y="1139113"/>
            <a:ext cx="6000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/>
              <a:t> </a:t>
            </a:r>
            <a:r>
              <a:rPr lang="en-US" altLang="zh-CN" sz="1400" dirty="0" smtClean="0"/>
              <a:t>       </a:t>
            </a:r>
            <a:r>
              <a:rPr lang="zh-CN" altLang="en-US" sz="1400" dirty="0" smtClean="0"/>
              <a:t>光声互耦成像</a:t>
            </a:r>
            <a:r>
              <a:rPr lang="zh-CN" altLang="en-US" sz="1400" dirty="0"/>
              <a:t>系统</a:t>
            </a:r>
            <a:r>
              <a:rPr lang="zh-CN" altLang="en-US" sz="1400" dirty="0" smtClean="0"/>
              <a:t>利用激光脉冲在组织材料中产生超声波并利用激光检测超声回波。与传统的压电换能器技术相比，光声互耦成像系统可以产生很窄的超声脉冲，在时间和空间均具有极高的分辨率。光声互耦成像系统具有非接触、远距离探测、频带宽及检测可达性好等优点。</a:t>
            </a:r>
            <a:endParaRPr lang="zh-CN" alt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28604" y="2524108"/>
            <a:ext cx="6202111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b="1" dirty="0" smtClean="0"/>
              <a:t>Gemini</a:t>
            </a:r>
            <a:r>
              <a:rPr lang="zh-CN" altLang="en-US" sz="1400" b="1" dirty="0"/>
              <a:t>光声互</a:t>
            </a:r>
            <a:r>
              <a:rPr lang="zh-CN" altLang="en-US" sz="1400" b="1" dirty="0" smtClean="0"/>
              <a:t>耦接收仪：</a:t>
            </a:r>
            <a:endParaRPr lang="zh-CN" altLang="en-US" sz="1400" b="1" dirty="0"/>
          </a:p>
          <a:p>
            <a:pPr>
              <a:lnSpc>
                <a:spcPct val="150000"/>
              </a:lnSpc>
            </a:pPr>
            <a:r>
              <a:rPr lang="en-US" altLang="zh-CN" sz="1400" dirty="0" smtClean="0"/>
              <a:t>         Gemini</a:t>
            </a:r>
            <a:r>
              <a:rPr lang="zh-CN" altLang="en-US" sz="1400" dirty="0" smtClean="0"/>
              <a:t>是专门研发</a:t>
            </a:r>
            <a:r>
              <a:rPr lang="zh-CN" altLang="en-US" sz="1400" dirty="0"/>
              <a:t>用于生物医学光声互耦</a:t>
            </a:r>
            <a:r>
              <a:rPr lang="zh-CN" altLang="en-US" sz="1400" dirty="0" smtClean="0"/>
              <a:t>成像的接收器，适于</a:t>
            </a:r>
            <a:r>
              <a:rPr lang="zh-CN" altLang="en-US" sz="1400" dirty="0"/>
              <a:t>实验室应用的理想化高精度激光测振仪</a:t>
            </a:r>
            <a:r>
              <a:rPr lang="zh-CN" altLang="en-US" sz="1400" dirty="0" smtClean="0"/>
              <a:t>，测量离</a:t>
            </a:r>
            <a:r>
              <a:rPr lang="zh-CN" altLang="en-US" sz="1400" dirty="0"/>
              <a:t>面</a:t>
            </a:r>
            <a:r>
              <a:rPr lang="zh-CN" altLang="en-US" sz="1400" dirty="0" smtClean="0"/>
              <a:t>位移精度</a:t>
            </a:r>
            <a:r>
              <a:rPr lang="zh-CN" altLang="en-US" sz="1400" dirty="0"/>
              <a:t>可</a:t>
            </a:r>
            <a:r>
              <a:rPr lang="zh-CN" altLang="en-US" sz="1400" dirty="0" smtClean="0"/>
              <a:t>高达亚皮米</a:t>
            </a:r>
            <a:r>
              <a:rPr lang="zh-CN" altLang="en-US" sz="1400" dirty="0"/>
              <a:t>级；与传统的干涉仪相比</a:t>
            </a:r>
            <a:r>
              <a:rPr lang="zh-CN" altLang="en-US" sz="1400" dirty="0" smtClean="0"/>
              <a:t>，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Gemini</a:t>
            </a:r>
            <a:r>
              <a:rPr lang="zh-CN" altLang="en-US" sz="1400" dirty="0" smtClean="0"/>
              <a:t>使用</a:t>
            </a:r>
            <a:r>
              <a:rPr lang="zh-CN" altLang="en-US" sz="1400" dirty="0"/>
              <a:t>大口径的激光头</a:t>
            </a:r>
            <a:r>
              <a:rPr lang="zh-CN" altLang="en-US" sz="1400" dirty="0" smtClean="0"/>
              <a:t>以便</a:t>
            </a:r>
            <a:r>
              <a:rPr lang="zh-CN" altLang="en-US" sz="1400" dirty="0"/>
              <a:t>能接收到更多的散射光束，这</a:t>
            </a:r>
            <a:r>
              <a:rPr lang="zh-CN" altLang="en-US" sz="1400" dirty="0" smtClean="0"/>
              <a:t>使得</a:t>
            </a:r>
            <a:r>
              <a:rPr lang="en-US" altLang="zh-CN" sz="1400" dirty="0" smtClean="0"/>
              <a:t>Gemini</a:t>
            </a:r>
            <a:r>
              <a:rPr lang="zh-CN" altLang="en-US" sz="1400" dirty="0" smtClean="0"/>
              <a:t>具有</a:t>
            </a:r>
            <a:r>
              <a:rPr lang="zh-CN" altLang="en-US" sz="1400" dirty="0"/>
              <a:t>极高的灵敏度和信噪比。</a:t>
            </a:r>
            <a:endParaRPr lang="en-US" altLang="zh-CN" sz="1400" dirty="0"/>
          </a:p>
          <a:p>
            <a:endParaRPr lang="en-US" altLang="zh-CN" sz="1400" dirty="0"/>
          </a:p>
          <a:p>
            <a:endParaRPr lang="en-US" altLang="zh-CN" sz="1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28604" y="5810256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 dirty="0"/>
              <a:t>系统特点</a:t>
            </a:r>
            <a:r>
              <a:rPr lang="zh-CN" altLang="en-US" sz="1400" b="1" dirty="0" smtClean="0"/>
              <a:t>：</a:t>
            </a:r>
            <a:endParaRPr lang="en-US" altLang="zh-CN" sz="1400" b="1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可根据实际检测需要来选择最佳的检测带宽；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可</a:t>
            </a:r>
            <a:r>
              <a:rPr lang="zh-CN" altLang="en-US" sz="1400" dirty="0" smtClean="0"/>
              <a:t>根据实际检测需要选择最佳的焦点尺寸以获得更高的分辨率</a:t>
            </a:r>
            <a:r>
              <a:rPr lang="zh-CN" altLang="en-US" sz="1400" dirty="0"/>
              <a:t>；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可测量离面位移；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 smtClean="0"/>
              <a:t>人眼安全激光；</a:t>
            </a:r>
            <a:endParaRPr lang="en-US" altLang="zh-CN" sz="1400" dirty="0" smtClean="0"/>
          </a:p>
          <a:p>
            <a:pPr>
              <a:lnSpc>
                <a:spcPct val="150000"/>
              </a:lnSpc>
            </a:pPr>
            <a:r>
              <a:rPr lang="zh-CN" altLang="en-US" sz="1400" dirty="0"/>
              <a:t>可</a:t>
            </a:r>
            <a:r>
              <a:rPr lang="zh-CN" altLang="en-US" sz="1400" dirty="0" smtClean="0"/>
              <a:t>根据样品的反射率来调节激光的输出功率。</a:t>
            </a:r>
            <a:endParaRPr lang="zh-CN" altLang="en-US" sz="14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814" y="4452935"/>
            <a:ext cx="2314516" cy="114300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381" y="4452934"/>
            <a:ext cx="2186867" cy="1143008"/>
          </a:xfrm>
          <a:prstGeom prst="rect">
            <a:avLst/>
          </a:prstGeom>
        </p:spPr>
      </p:pic>
      <p:pic>
        <p:nvPicPr>
          <p:cNvPr id="17" name="Picture 121"/>
          <p:cNvPicPr>
            <a:picLocks noChangeAspect="1" noChangeArrowheads="1"/>
          </p:cNvPicPr>
          <p:nvPr/>
        </p:nvPicPr>
        <p:blipFill>
          <a:blip r:embed="rId4">
            <a:lum bright="-18000" contrast="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42" y="8024835"/>
            <a:ext cx="2857520" cy="1285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953396"/>
            <a:ext cx="2928958" cy="135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647" y="978731"/>
            <a:ext cx="34245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/>
              <a:t>生物组织光声检测</a:t>
            </a:r>
            <a:endParaRPr lang="zh-CN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04664" y="6859801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/>
              <a:t>超声换能器表征</a:t>
            </a:r>
            <a:endParaRPr lang="zh-CN" altLang="en-US" sz="1400" b="1" dirty="0"/>
          </a:p>
        </p:txBody>
      </p:sp>
      <p:pic>
        <p:nvPicPr>
          <p:cNvPr id="2051" name="Picture 3" descr="C:\Users\E570\Documents\Tencent Files\609974780\Image\C2C\2MO[@)%ID0VCB$P[GIP3(M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0" y="7714261"/>
            <a:ext cx="1038225" cy="1276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E570\Documents\Tencent Files\609974780\Image\C2C\3[EAQPH0NXW`9ZFOKM%1OV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22" y="7148529"/>
            <a:ext cx="3343389" cy="10403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E570\Documents\Tencent Files\609974780\Image\C2C\C)EGCC0EVT{@C2B4_B@99%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22" y="8473734"/>
            <a:ext cx="3357586" cy="1051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E570\Documents\Tencent Files\609974780\Image\C2C\[9%_@A0Q9KZQ1}Q43XDSK2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238" y="7714261"/>
            <a:ext cx="466725" cy="171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E570\Documents\Tencent Files\609974780\Image\C2C\[9%_@A0Q9KZQ1}Q43XDSK2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1685" y="9024966"/>
            <a:ext cx="466725" cy="1714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E570\Documents\Tencent Files\609974780\Image\C2C\7~538G0`(`N)D[9OM%N`0XK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21" y="6819920"/>
            <a:ext cx="1590675" cy="990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E570\Documents\Tencent Files\609974780\Image\C2C\C$S~UIJ3F~(KDW}T8K}T)ZM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330" y="8177245"/>
            <a:ext cx="1562100" cy="990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E570\Documents\Tencent Files\609974780\Image\C2C\H7M{FTZNK[H(8$7UKY)`O1U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759" y="7758135"/>
            <a:ext cx="1352550" cy="4095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E570\Documents\Tencent Files\609974780\Image\C2C\G{SWRP6}B`7YHB02XLTMGPQ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60" y="9167845"/>
            <a:ext cx="1400175" cy="428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E570\Documents\Tencent Files\609974780\Image\C2C\~V$UV0PJ)SHT9DJB@49HP2A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64" y="1315982"/>
            <a:ext cx="1428760" cy="1042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E570\Documents\Tencent Files\609974780\Image\C2C\HXP3LMZX]H71$H_W[3894S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1" y="2358078"/>
            <a:ext cx="1563071" cy="1032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E570\Documents\Tencent Files\609974780\Image\C2C\)U7_`1XCK[1IQWK$OG$1RO5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016" y="5079524"/>
            <a:ext cx="1507667" cy="1003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0649" y="3429648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透射式，琼脂和黑胶带验证光声效应 </a:t>
            </a:r>
            <a:endParaRPr lang="en-US" altLang="zh-CN" sz="1400" dirty="0" smtClean="0"/>
          </a:p>
          <a:p>
            <a:r>
              <a:rPr lang="en-US" altLang="zh-CN" sz="1400" dirty="0" smtClean="0"/>
              <a:t>1064nm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13mJ </a:t>
            </a:r>
            <a:endParaRPr lang="zh-CN" altLang="en-US" sz="1400" dirty="0"/>
          </a:p>
        </p:txBody>
      </p:sp>
      <p:pic>
        <p:nvPicPr>
          <p:cNvPr id="2064" name="Picture 16" descr="C:\Users\E570\Documents\Tencent Files\609974780\Image\C2C\488KOB119EC2Z)87WN%LJ{2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7" y="1315982"/>
            <a:ext cx="1584177" cy="1042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46409" y="3429648"/>
            <a:ext cx="2840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透射式，在鸡胸肉贴黑胶带实验</a:t>
            </a:r>
            <a:endParaRPr lang="en-US" altLang="zh-CN" sz="1400" dirty="0" smtClean="0"/>
          </a:p>
          <a:p>
            <a:r>
              <a:rPr lang="en-US" altLang="zh-CN" sz="1400" dirty="0" smtClean="0"/>
              <a:t>780nm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20mJ</a:t>
            </a:r>
            <a:endParaRPr lang="zh-CN" alt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54557" y="6196006"/>
            <a:ext cx="3074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透射式，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层琼脂和</a:t>
            </a:r>
            <a:r>
              <a:rPr lang="en-US" altLang="zh-CN" sz="1400" dirty="0" smtClean="0"/>
              <a:t>2</a:t>
            </a:r>
            <a:r>
              <a:rPr lang="zh-CN" altLang="en-US" sz="1400" dirty="0" smtClean="0"/>
              <a:t>层</a:t>
            </a:r>
            <a:r>
              <a:rPr lang="en-US" altLang="zh-CN" sz="1400" dirty="0" smtClean="0"/>
              <a:t>ICG</a:t>
            </a:r>
            <a:r>
              <a:rPr lang="zh-CN" altLang="en-US" sz="1400" dirty="0" smtClean="0"/>
              <a:t>夹层 </a:t>
            </a:r>
            <a:r>
              <a:rPr lang="en-US" altLang="zh-CN" sz="1400" dirty="0" smtClean="0"/>
              <a:t>780nm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5mJ</a:t>
            </a:r>
            <a:endParaRPr lang="zh-CN" altLang="en-US" sz="1400" dirty="0"/>
          </a:p>
        </p:txBody>
      </p:sp>
      <p:pic>
        <p:nvPicPr>
          <p:cNvPr id="2065" name="Picture 17" descr="C:\Users\E570\Documents\Tencent Files\609974780\Image\C2C\TM~1G{JT3SZA`FVA5H%UCC4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6" y="4024306"/>
            <a:ext cx="1606253" cy="10272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:\Users\E570\Documents\Tencent Files\609974780\Image\C2C\8C0X6D3@OT}IK]SMV0WPATL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6" y="5051549"/>
            <a:ext cx="1589536" cy="10036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C:\Users\E570\Documents\Tencent Files\609974780\Image\C2C\K[8~X0L7%I@ZB]~PNZY_YWB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128" y="4024307"/>
            <a:ext cx="1322706" cy="10001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485124" y="6143162"/>
            <a:ext cx="29442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/>
              <a:t>透射式，在鸡胸肉中注入</a:t>
            </a:r>
            <a:r>
              <a:rPr lang="en-US" altLang="zh-CN" sz="1400" dirty="0" smtClean="0"/>
              <a:t>0.5g</a:t>
            </a:r>
            <a:r>
              <a:rPr lang="zh-CN" altLang="en-US" sz="1400" dirty="0" smtClean="0"/>
              <a:t>的</a:t>
            </a:r>
            <a:r>
              <a:rPr lang="en-US" altLang="zh-CN" sz="1400" dirty="0" smtClean="0"/>
              <a:t>ICG</a:t>
            </a:r>
            <a:r>
              <a:rPr lang="zh-CN" altLang="en-US" sz="1400" dirty="0" smtClean="0"/>
              <a:t>溶液，外侧贴</a:t>
            </a:r>
            <a:r>
              <a:rPr lang="en-US" altLang="zh-CN" sz="1400" dirty="0" smtClean="0"/>
              <a:t>ICG</a:t>
            </a:r>
          </a:p>
          <a:p>
            <a:r>
              <a:rPr lang="en-US" altLang="zh-CN" sz="1400" dirty="0" smtClean="0"/>
              <a:t>780nm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30mJ</a:t>
            </a:r>
            <a:endParaRPr lang="zh-CN" altLang="en-US" sz="1400" dirty="0"/>
          </a:p>
        </p:txBody>
      </p:sp>
      <p:pic>
        <p:nvPicPr>
          <p:cNvPr id="2068" name="Picture 20" descr="C:\Users\E570\Documents\Tencent Files\609974780\Image\C2C\NN}G}B%2LP8)AGA`SZBZT80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4824" y="4024307"/>
            <a:ext cx="1416947" cy="10552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C:\Users\E570\Documents\Tencent Files\609974780\Image\C2C\QV718TI7OW1GC1)9`_}CC9M.jp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1" y="1315982"/>
            <a:ext cx="1575041" cy="1042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C:\Users\E570\Documents\Tencent Files\609974780\Image\C2C\6CUWA65K)U4P[O8D59T8ZPL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833" y="2325235"/>
            <a:ext cx="1369291" cy="9615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C:\Users\E570\Documents\Tencent Files\609974780\Image\C2C\[HBNV9N)1MUAAZCPF4ZW1)C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553" y="1309662"/>
            <a:ext cx="1351281" cy="9938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C:\Users\E570\Documents\Tencent Files\609974780\Image\C2C\{2$~`9AWQ(V1WV1_G6$A7RR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8" y="2358078"/>
            <a:ext cx="1571635" cy="10329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/>
        </p:nvSpPr>
        <p:spPr>
          <a:xfrm>
            <a:off x="2065022" y="583140"/>
            <a:ext cx="3596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光声互耦成像</a:t>
            </a:r>
            <a:r>
              <a:rPr lang="zh-CN" altLang="en-US" b="1" dirty="0" smtClean="0"/>
              <a:t>系统应用</a:t>
            </a:r>
            <a:endParaRPr lang="zh-CN" altLang="en-US" b="1" dirty="0"/>
          </a:p>
        </p:txBody>
      </p:sp>
      <p:pic>
        <p:nvPicPr>
          <p:cNvPr id="31" name="Picture 14" descr="C:\Users\E570\Documents\Tencent Files\609974780\Image\C2C\FZJR@6(~]63S~M@AZ`7CWJ9.jp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57" y="4024306"/>
            <a:ext cx="1574245" cy="10552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4145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290</Words>
  <Application>Microsoft Office PowerPoint</Application>
  <PresentationFormat>A4 纸张(210x297 毫米)</PresentationFormat>
  <Paragraphs>20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幻灯片 1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dell</cp:lastModifiedBy>
  <cp:revision>38</cp:revision>
  <dcterms:created xsi:type="dcterms:W3CDTF">2020-11-17T02:01:15Z</dcterms:created>
  <dcterms:modified xsi:type="dcterms:W3CDTF">2020-11-28T13:08:42Z</dcterms:modified>
</cp:coreProperties>
</file>